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9" r:id="rId3"/>
    <p:sldId id="260" r:id="rId4"/>
    <p:sldId id="281" r:id="rId5"/>
    <p:sldId id="261" r:id="rId6"/>
    <p:sldId id="283" r:id="rId7"/>
    <p:sldId id="295" r:id="rId9"/>
    <p:sldId id="284" r:id="rId10"/>
    <p:sldId id="285" r:id="rId11"/>
    <p:sldId id="286" r:id="rId12"/>
    <p:sldId id="287" r:id="rId13"/>
    <p:sldId id="288" r:id="rId14"/>
    <p:sldId id="289" r:id="rId15"/>
    <p:sldId id="267" r:id="rId16"/>
    <p:sldId id="271" r:id="rId17"/>
    <p:sldId id="290" r:id="rId18"/>
    <p:sldId id="291" r:id="rId19"/>
    <p:sldId id="292" r:id="rId20"/>
    <p:sldId id="293" r:id="rId21"/>
    <p:sldId id="294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A4150-080C-43C8-96E7-6F2232104C92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144D-88E4-4555-8447-9F86AA84CA6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E0C55-056D-4D4B-875B-4765AEE474DB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397C-4F06-4664-867F-C246F57B9AAE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6A041D-7BA6-41ED-BAF0-A9A5AA7A8EC8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94397C-4F06-4664-867F-C246F57B9AA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340768"/>
            <a:ext cx="7910264" cy="4174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Образовательная деятельность </a:t>
            </a:r>
            <a:br>
              <a:rPr lang="ru-RU" sz="3600" dirty="0" smtClean="0"/>
            </a:br>
            <a:r>
              <a:rPr lang="ru-RU" sz="3600" dirty="0" smtClean="0"/>
              <a:t>воспитателя коррекционной группы</a:t>
            </a:r>
            <a:br>
              <a:rPr lang="ru-RU" sz="3600" dirty="0" smtClean="0"/>
            </a:br>
            <a:r>
              <a:rPr lang="ru-RU" sz="3600" dirty="0" smtClean="0"/>
              <a:t>с детьми ОВЗ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14810" y="4929198"/>
            <a:ext cx="567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 1 квалификационной категории</a:t>
            </a:r>
            <a:endParaRPr lang="ru-RU" dirty="0" smtClean="0"/>
          </a:p>
          <a:p>
            <a:r>
              <a:rPr lang="ru-RU" dirty="0" smtClean="0"/>
              <a:t>Белозёрова М.В.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71736" y="5072074"/>
          <a:ext cx="4059555" cy="996950"/>
        </p:xfrm>
        <a:graphic>
          <a:graphicData uri="http://schemas.openxmlformats.org/drawingml/2006/table">
            <a:tbl>
              <a:tblPr/>
              <a:tblGrid>
                <a:gridCol w="1029970"/>
                <a:gridCol w="3029585"/>
              </a:tblGrid>
              <a:tr h="26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Unicode MS"/>
                          <a:ea typeface="Times New Roman" panose="02020603050405020304"/>
                        </a:rPr>
                        <a:t>Г ” 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Unicode MS"/>
                          <a:ea typeface="Times New Roman" panose="02020603050405020304"/>
                        </a:rPr>
                        <a:t>2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000100" y="519935"/>
            <a:ext cx="6858048" cy="30900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Речевое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Упражнения на развитие речи (обучение грамоте, чтению и развитие речи).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Коммуникативные игры в кругу («Дидактический круг»). Коллективное чтение.</a:t>
            </a: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 Рассказ по картине «Что мы видим на картине?». Театрализованная деятельность в кружке «Театральная мастерская».</a:t>
            </a:r>
            <a:endParaRPr lang="ru-RU" dirty="0" smtClean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8860" y="4714884"/>
          <a:ext cx="4059555" cy="865505"/>
        </p:xfrm>
        <a:graphic>
          <a:graphicData uri="http://schemas.openxmlformats.org/drawingml/2006/table">
            <a:tbl>
              <a:tblPr/>
              <a:tblGrid>
                <a:gridCol w="1029970"/>
                <a:gridCol w="3029585"/>
              </a:tblGrid>
              <a:tr h="865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57290" y="500042"/>
            <a:ext cx="5572148" cy="420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err="1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Художественно­эстетическое</a:t>
            </a:r>
            <a:endParaRPr lang="ru-RU" sz="2000" b="1" dirty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214423"/>
            <a:ext cx="557214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Упражнения «Штриховки и обводки», копирки, трафареты и др.</a:t>
            </a:r>
            <a:endParaRPr lang="ru-RU" dirty="0" smtClean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Различные виды творческой деятельности и самовыражения: изобразительная деятельность, движение под музыку, танцы, игра на музыкальных инструментах, театрализация</a:t>
            </a:r>
            <a:endParaRPr lang="ru-RU" dirty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42222" y="5143512"/>
          <a:ext cx="4059555" cy="785818"/>
        </p:xfrm>
        <a:graphic>
          <a:graphicData uri="http://schemas.openxmlformats.org/drawingml/2006/table">
            <a:tbl>
              <a:tblPr/>
              <a:tblGrid>
                <a:gridCol w="1029970"/>
                <a:gridCol w="3029585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  <a:ea typeface="Times New Roman" panose="02020603050405020304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71604" y="357166"/>
            <a:ext cx="3733129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физическое</a:t>
            </a:r>
            <a:endParaRPr lang="ru-RU" b="1" dirty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14356"/>
            <a:ext cx="750099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Двигательная активность во время свободной работы с ди­дактическим материалом.</a:t>
            </a:r>
            <a:endParaRPr lang="ru-RU" dirty="0" smtClean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Спонтанные игры в уголке для развития движений. Физические упражнения и подвижные игры</a:t>
            </a:r>
            <a:r>
              <a:rPr lang="en-US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 Unicode MS"/>
                <a:ea typeface="Times New Roman" panose="02020603050405020304"/>
              </a:rPr>
              <a:t>на прогулке.</a:t>
            </a:r>
            <a:endParaRPr lang="ru-RU" dirty="0">
              <a:solidFill>
                <a:srgbClr val="000000"/>
              </a:solidFill>
              <a:latin typeface="Arial Unicode MS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09"/>
            <a:ext cx="8568951" cy="1296144"/>
          </a:xfrm>
        </p:spPr>
        <p:txBody>
          <a:bodyPr/>
          <a:lstStyle/>
          <a:p>
            <a:pPr algn="ctr"/>
            <a:r>
              <a:rPr lang="ru-RU" sz="3600" dirty="0"/>
              <a:t>ГОТОВНОСТЬ К ПЕДАГОГИЧЕСКОЙ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7560840" cy="41044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ДОБРОЖЕЛАТЕЛЬНОЙ АТМОСФЕРЫ ОБЩЕНИЯ ПЕДАГОГА И РЕБЕНКА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БЕЗОЦЕНОЧНОЕ ПРИНЯТИЕ РЕБЕНКА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СИТУАЦИЮ УСПЕХА, ЧУВСТВО УВЕРЕННОСТИ (ИСКЛЮЧАТЬ УПРЕКИ, ВЫГОВОРЫ)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 ПОЗНАВАТЕЛЬНЫЙ ИНТЕРЕС ЗАНИМАТЕЛЬНЫМИ УПРАЖНЕНИЯМИ, ИСПОЛЬЗОВАТЬ ИГРУ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 ЗАНЯТИЙ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/>
          <p:nvPr/>
        </p:nvSpPr>
        <p:spPr>
          <a:xfrm>
            <a:off x="467544" y="260648"/>
            <a:ext cx="8352928" cy="16710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/>
              <a:t>Направления коррекционной  работы воспитателя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532096"/>
          <a:ext cx="7848872" cy="6005611"/>
        </p:xfrm>
        <a:graphic>
          <a:graphicData uri="http://schemas.openxmlformats.org/drawingml/2006/table">
            <a:tbl>
              <a:tblPr firstRow="1" firstCol="1" bandRow="1"/>
              <a:tblGrid>
                <a:gridCol w="7848872"/>
              </a:tblGrid>
              <a:tr h="144557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Calibri" panose="020F0502020204030204"/>
                        </a:rPr>
                        <a:t> </a:t>
                      </a:r>
                      <a:endParaRPr lang="ru-RU" sz="2400" dirty="0" smtClean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alibri" panose="020F0502020204030204"/>
                        </a:rPr>
                        <a:t>Развитие мелкой и общей моторики,</a:t>
                      </a:r>
                      <a:endParaRPr lang="ru-RU" sz="2400" b="1" dirty="0" smtClean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087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Упражнения на артикуляционную моторику</a:t>
                      </a:r>
                      <a:endParaRPr lang="ru-RU" sz="24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Упражнения на развитие ручной  моторики (пальчиковые игры с речевым сопровождением)</a:t>
                      </a:r>
                      <a:endParaRPr lang="ru-RU" sz="24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Упражнения с предметами (застежки, бусы)</a:t>
                      </a:r>
                      <a:endParaRPr lang="ru-RU" sz="24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Упражнения на координацию общих движений </a:t>
                      </a:r>
                      <a:endParaRPr lang="ru-RU" sz="2400" dirty="0" smtClean="0"/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96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alibri" panose="020F0502020204030204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6192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96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96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ru-RU" sz="2400" dirty="0">
                        <a:effectLst/>
                        <a:latin typeface="Times New Roman" panose="02020603050405020304"/>
                        <a:ea typeface="Times New Roman" panose="02020603050405020304"/>
                        <a:cs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07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Развитие </a:t>
            </a:r>
            <a:r>
              <a:rPr lang="ru-RU" sz="2800" b="1" dirty="0" err="1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графо-моторных</a:t>
            </a: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 навыков,</a:t>
            </a:r>
            <a:endParaRPr lang="ru-RU" sz="2800" b="1" dirty="0">
              <a:latin typeface="Times New Roman" panose="02020603050405020304"/>
              <a:ea typeface="Times New Roman" panose="02020603050405020304"/>
              <a:cs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643051"/>
            <a:ext cx="55007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Выкладывание изображений предметов  из палочек, деталей, блоков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Выполнение графических заданий: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/>
              <a:t>раскрашивание фигуры и изображение предмета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/>
              <a:t>штрихование изображений 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/>
              <a:t>рисование по трафаретам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лабиринты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Закрепление материала по лексической теме,</a:t>
            </a:r>
            <a:endParaRPr lang="ru-RU" sz="2400" b="1" dirty="0">
              <a:latin typeface="Times New Roman" panose="02020603050405020304"/>
              <a:ea typeface="Times New Roman" panose="02020603050405020304"/>
              <a:cs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20840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Отгадывание загадок (с опорой на наглядность)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Угадывание  по описанию, голосу, звукам, осязанию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Составление  рассказа по опорным картинкам, вопросам, плану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Рассматривание и называние: игрушек, предметов, картинок, контуров, силуэтов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Дидактические игры по теме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Разрезные картинки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Заучивание стихов, </a:t>
            </a:r>
            <a:r>
              <a:rPr lang="ru-RU" dirty="0" err="1" smtClean="0"/>
              <a:t>потешек</a:t>
            </a:r>
            <a:r>
              <a:rPr lang="ru-RU" dirty="0" smtClean="0"/>
              <a:t>, сказок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3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Формирование </a:t>
            </a:r>
            <a:r>
              <a:rPr lang="ru-RU" sz="2400" b="1" dirty="0" err="1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лексико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 – грамматической стороны речи,</a:t>
            </a:r>
            <a:endParaRPr lang="ru-RU" sz="2400" b="1" dirty="0" smtClean="0">
              <a:latin typeface="Times New Roman" panose="02020603050405020304"/>
              <a:ea typeface="Times New Roman" panose="02020603050405020304"/>
              <a:cs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643049"/>
            <a:ext cx="70009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Образование множественного числа -«Один-много»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Образование существительных с уменьшительно-ласкательными суффиксами -«Назови ласково»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Сочетание существительных с числительным (Одно ухо, два уха)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Образование относительных прилагательных и притяжательных (кожаная, - заячьи)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Образование сложных слов (рыболов)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Образование приставочных глаголов (вошел, вышел)</a:t>
            </a: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Развитие зрительного восприятия (задания с сенсорными эталонами   и на ориентировку в пространстве),</a:t>
            </a:r>
            <a:endParaRPr lang="ru-RU" b="1" dirty="0" smtClean="0">
              <a:latin typeface="Times New Roman" panose="02020603050405020304"/>
              <a:ea typeface="Times New Roman" panose="02020603050405020304"/>
              <a:cs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Игры и упражнения по сенсорному развитию: 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Восприятие формы, величины и цвета</a:t>
            </a:r>
            <a:endParaRPr lang="ru-RU" dirty="0" smtClean="0"/>
          </a:p>
          <a:p>
            <a:pPr marL="609600" indent="-609600">
              <a:buFont typeface="Wingdings" panose="05000000000000000000" pitchFamily="2" charset="2"/>
              <a:buChar char="ü"/>
            </a:pPr>
            <a:r>
              <a:rPr lang="ru-RU" dirty="0" smtClean="0"/>
              <a:t>Слуховое восприятие</a:t>
            </a:r>
            <a:endParaRPr lang="ru-RU" dirty="0" smtClean="0"/>
          </a:p>
          <a:p>
            <a:pPr marL="609600" indent="-609600">
              <a:buFont typeface="Wingdings" panose="05000000000000000000" pitchFamily="2" charset="2"/>
              <a:buChar char="ü"/>
            </a:pPr>
            <a:r>
              <a:rPr lang="ru-RU" dirty="0" smtClean="0"/>
              <a:t>Тактильно-двигательное восприятие</a:t>
            </a:r>
            <a:endParaRPr lang="ru-RU" dirty="0" smtClean="0"/>
          </a:p>
          <a:p>
            <a:pPr marL="609600" indent="-609600">
              <a:buFont typeface="Wingdings" panose="05000000000000000000" pitchFamily="2" charset="2"/>
              <a:buChar char="ü"/>
            </a:pPr>
            <a:r>
              <a:rPr lang="ru-RU" dirty="0" smtClean="0"/>
              <a:t>Особые свойства предметов: вкус, запах </a:t>
            </a:r>
            <a:endParaRPr lang="ru-RU" dirty="0" smtClean="0"/>
          </a:p>
          <a:p>
            <a:r>
              <a:rPr lang="ru-RU" dirty="0" smtClean="0"/>
              <a:t>2. Игры и упражнения на ориентировку в пространстве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3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 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Calibri" panose="020F0502020204030204"/>
              </a:rPr>
              <a:t>Развитие высших психических функций (внимание, память мышление).</a:t>
            </a:r>
            <a:endParaRPr lang="ru-RU" sz="2400" b="1" dirty="0" smtClean="0">
              <a:latin typeface="Times New Roman" panose="02020603050405020304"/>
              <a:ea typeface="Times New Roman" panose="02020603050405020304"/>
              <a:cs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85736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Дидактические игры и упражнения на развитие памяти, внимания, мышления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Задания на закрепление знаний по формированию элементарных математических представлений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133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 Цель:</a:t>
            </a:r>
            <a:endParaRPr lang="ru-RU" sz="3600" dirty="0">
              <a:cs typeface="Aharoni" pitchFamily="2" charset="-79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1793289" y="2420888"/>
            <a:ext cx="6512511" cy="3094280"/>
          </a:xfrm>
        </p:spPr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ru-RU" sz="2800" b="1" dirty="0" smtClean="0">
                <a:cs typeface="Aharoni" pitchFamily="2" charset="-79"/>
              </a:rPr>
              <a:t>Формирование социально значимых качеств личности ребёнка с ОВЗ</a:t>
            </a:r>
            <a:r>
              <a:rPr lang="ru-RU" sz="2800" dirty="0" smtClean="0">
                <a:cs typeface="Aharoni" pitchFamily="2" charset="-79"/>
              </a:rPr>
              <a:t>, необходимых ему для успешной социализации.</a:t>
            </a:r>
            <a:endParaRPr lang="ru-RU" sz="2800" b="1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64895" cy="5328592"/>
          </a:xfrm>
        </p:spPr>
        <p:txBody>
          <a:bodyPr/>
          <a:lstStyle/>
          <a:p>
            <a:pPr algn="ctr"/>
            <a:r>
              <a:rPr lang="ru-RU" sz="5400" dirty="0" smtClean="0"/>
              <a:t>Верьте в силы ребенка и помогите обрести веру ему.</a:t>
            </a:r>
            <a:br>
              <a:rPr lang="ru-RU" sz="5400" dirty="0" smtClean="0"/>
            </a:br>
            <a:r>
              <a:rPr lang="ru-RU" sz="5400" dirty="0" smtClean="0"/>
              <a:t>Пусть наши дети будут умнее и добрее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 – дети, имеющие физические и (или) психические недостатки, которые препятствуют освоению образовательных программ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создания специальных условий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920880" cy="1296144"/>
          </a:xfrm>
        </p:spPr>
        <p:txBody>
          <a:bodyPr/>
          <a:lstStyle/>
          <a:p>
            <a:pPr algn="ctr"/>
            <a:r>
              <a:rPr lang="ru-RU" dirty="0"/>
              <a:t>ОСОБЕННОСТИ </a:t>
            </a:r>
            <a:r>
              <a:rPr lang="ru-RU" dirty="0" smtClean="0"/>
              <a:t>ДЕТЕЙ с ОВЗ </a:t>
            </a: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/>
              <a:t>Снижение работоспособности</a:t>
            </a:r>
            <a:endParaRPr lang="ru-RU" sz="2800" dirty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/>
              <a:t>Неустойчивость внимания</a:t>
            </a:r>
            <a:endParaRPr lang="ru-RU" sz="2800" dirty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/>
              <a:t>Повышенная истощаемость</a:t>
            </a:r>
            <a:endParaRPr lang="ru-RU" sz="2800" dirty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/>
              <a:t>Замедленность процесса переработки поступающей </a:t>
            </a:r>
            <a:r>
              <a:rPr lang="ru-RU" sz="2800" dirty="0" smtClean="0"/>
              <a:t>информации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Отставание в развитии всех форм мышления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Недостаточность памяти</a:t>
            </a:r>
            <a:endParaRPr lang="ru-RU" sz="2800" dirty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Своеобразное поведение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Бедный словарный запас, дефекты звукопроизношения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Ограниченный запас общих сведений и представлений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Незрелость эмоционально-волевой сферы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Низкий навык самоконтроля</a:t>
            </a:r>
            <a:endParaRPr lang="ru-RU" sz="2800" dirty="0" smtClean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/>
              <a:t>Неравномерность  </a:t>
            </a:r>
            <a:r>
              <a:rPr lang="ru-RU" sz="2800" dirty="0"/>
              <a:t>развития и отставание по </a:t>
            </a:r>
            <a:r>
              <a:rPr lang="ru-RU" sz="2800" dirty="0" smtClean="0"/>
              <a:t>срокам</a:t>
            </a:r>
            <a:endParaRPr lang="ru-RU" sz="2800" dirty="0"/>
          </a:p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>
          <a:xfrm>
            <a:off x="503040" y="188640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Функции специалистов сопровождения ребёнка с     ОВЗ  в рамках </a:t>
            </a:r>
            <a:r>
              <a:rPr lang="ru-RU" sz="3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ТПМПк</a:t>
            </a:r>
            <a:endParaRPr lang="ru-RU" sz="3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12776"/>
          <a:ext cx="8780476" cy="56692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276420"/>
                <a:gridCol w="1967552"/>
                <a:gridCol w="2341385"/>
                <a:gridCol w="2195119"/>
              </a:tblGrid>
              <a:tr h="2119152">
                <a:tc>
                  <a:txBody>
                    <a:bodyPr/>
                    <a:lstStyle/>
                    <a:p>
                      <a:r>
                        <a:rPr lang="ru-RU" sz="1500" u="sng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Специальный</a:t>
                      </a:r>
                      <a:r>
                        <a:rPr lang="ru-RU" sz="1500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u="sng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психолог: </a:t>
                      </a:r>
                      <a:endParaRPr lang="ru-RU" sz="1500" u="sng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диагностика, разработка и уточнение коррекционных маршрутов,  контроль  организации работы по сопровождению, анализ эффективности.</a:t>
                      </a:r>
                      <a:endParaRPr lang="ru-RU" sz="15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u="sng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Педагог-психолог:</a:t>
                      </a:r>
                      <a:r>
                        <a:rPr lang="ru-RU" sz="15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диагностика, консультирование, </a:t>
                      </a:r>
                      <a:r>
                        <a:rPr lang="ru-RU" sz="15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психокоррекция</a:t>
                      </a:r>
                      <a:r>
                        <a:rPr lang="ru-RU" sz="15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Учитель-логопед: 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логопедическая диагностика, коррекция и развитие речи, разработка рекомендаций другим специалистам.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Воспитатель: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определение уровня развития разных видов деятельности ребенка, реализация рекомендаций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ТПМПк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Включение</a:t>
                      </a:r>
                      <a:r>
                        <a:rPr lang="ru-RU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совместную деятельность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Старшая медицинская сестра: 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ежедневный контроль за психическим и</a:t>
                      </a:r>
                      <a:r>
                        <a:rPr lang="ru-RU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соматическим состоянием воспитанников.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руководитель: 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 программ музыкального воспитания, с учетом рекомендаций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ТПМПк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Инструктор</a:t>
                      </a:r>
                      <a:r>
                        <a:rPr lang="ru-RU" sz="15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физической</a:t>
                      </a:r>
                      <a:endParaRPr lang="ru-RU" sz="1500" b="1" u="sng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культуры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 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  и реализация программ по физическому воспитанию, определение уровня физической подготовки детей, в соответствии с возрастом, разработка рекомендаций для воспитателей.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воспитатель: </a:t>
                      </a:r>
                      <a:endParaRPr lang="ru-RU" sz="1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перспективное планирование деятельности службы сопровождения, координация деятельности и взаимодействия специалистов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ТПМПк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64291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ВОСПИТАТЕЛЬ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928802"/>
            <a:ext cx="8715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Формы работы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диагностика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Арттерапия</a:t>
            </a:r>
            <a:r>
              <a:rPr lang="ru-RU" dirty="0" smtClean="0"/>
              <a:t> (</a:t>
            </a:r>
            <a:r>
              <a:rPr lang="ru-RU" dirty="0" err="1" smtClean="0"/>
              <a:t>рисование,лепка,аппликация,изотерапия,художественный</a:t>
            </a:r>
            <a:r>
              <a:rPr lang="ru-RU" dirty="0" smtClean="0"/>
              <a:t> ручной труд),конструирование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Игровая деятельность (сюжетно-ролевая,режиссерская,дидактическая,строительная,ностольно-печатная,игры- драматизации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Трудовая деятельность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Прогулки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Закаливание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Индивидуально-коррекционная деятельность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Работа с семьёй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82645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Образовательный процесс направлен </a:t>
            </a:r>
            <a:endParaRPr lang="ru-RU" sz="2000" b="1" dirty="0" smtClean="0"/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 на укрепление физического состояния ребенка;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Совершенствование двигательного и сенсомоторного развития;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Коррекцию отдельных сторон психической деятельности;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Развитие интеллектуальных функций;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Развитие различных видов мышления;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Коррекцию нарушений в развитии эмоционально – волевой сферы;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Развитие речи;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Расширение представлений об окружающем мире;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Коррекцию индивидуальных «пробелов» в знаниях;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6715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ОБРАЗОВАТЕЛЬНАЯ ДЕЯТЕЛЬНОСТЬ</a:t>
            </a:r>
            <a:endParaRPr lang="ru-RU" sz="2800" b="1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142984"/>
            <a:ext cx="635796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Социально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коммуникативное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dirty="0" smtClean="0"/>
              <a:t>Упражнения  жизненной практики: «Уроки вежливости», «Уроки тишины», «Уроки вещей»</a:t>
            </a:r>
            <a:r>
              <a:rPr lang="en-US" dirty="0" smtClean="0"/>
              <a:t> </a:t>
            </a:r>
            <a:r>
              <a:rPr lang="ru-RU" dirty="0" smtClean="0"/>
              <a:t>«Уроки доброты».</a:t>
            </a:r>
            <a:endParaRPr lang="ru-RU" dirty="0" smtClean="0"/>
          </a:p>
          <a:p>
            <a:r>
              <a:rPr lang="ru-RU" dirty="0" smtClean="0"/>
              <a:t>Коммуникативные игры в кругу («Дидактический круг»). </a:t>
            </a:r>
            <a:endParaRPr lang="ru-RU" dirty="0" smtClean="0"/>
          </a:p>
          <a:p>
            <a:r>
              <a:rPr lang="ru-RU" dirty="0" smtClean="0"/>
              <a:t>Театрализованная деятельность в кружке «Театральная мастерская».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286124"/>
            <a:ext cx="5357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Досуговая</a:t>
            </a:r>
            <a:r>
              <a:rPr lang="ru-RU" dirty="0" smtClean="0"/>
              <a:t> деятельность.</a:t>
            </a:r>
            <a:endParaRPr lang="ru-RU" dirty="0" smtClean="0"/>
          </a:p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692948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Познавательное</a:t>
            </a:r>
            <a:endParaRPr lang="ru-RU" sz="2000" b="1" dirty="0" smtClean="0"/>
          </a:p>
          <a:p>
            <a:r>
              <a:rPr lang="ru-RU" dirty="0" smtClean="0"/>
              <a:t>Исследовательская деятельность в специально подготов­ленной среде (свободная работа с дидактическим матери- 1 алом).</a:t>
            </a:r>
            <a:endParaRPr lang="ru-RU" dirty="0" smtClean="0"/>
          </a:p>
          <a:p>
            <a:r>
              <a:rPr lang="ru-RU" dirty="0" smtClean="0"/>
              <a:t>Упражнения на развитие сенсорного восприятия. Упражнения на развитие математических представлений. Упражнения по ознакомлению с природой и культурой. Коллективные упражнения с материалом («Дидактический круг»)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6278</Words>
  <Application>WPS Presentation</Application>
  <PresentationFormat>Экран (4:3)</PresentationFormat>
  <Paragraphs>193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</vt:lpstr>
      <vt:lpstr>SimSun</vt:lpstr>
      <vt:lpstr>Wingdings</vt:lpstr>
      <vt:lpstr>Georgia</vt:lpstr>
      <vt:lpstr>Aharoni</vt:lpstr>
      <vt:lpstr>Times New Roman</vt:lpstr>
      <vt:lpstr>Arial Unicode MS</vt:lpstr>
      <vt:lpstr>Times New Roman</vt:lpstr>
      <vt:lpstr>Arial Unicode MS</vt:lpstr>
      <vt:lpstr>Trebuchet MS</vt:lpstr>
      <vt:lpstr>Microsoft YaHei</vt:lpstr>
      <vt:lpstr/>
      <vt:lpstr>Arial Unicode MS</vt:lpstr>
      <vt:lpstr>Calibri</vt:lpstr>
      <vt:lpstr>Calibri</vt:lpstr>
      <vt:lpstr>Segoe Print</vt:lpstr>
      <vt:lpstr>Воздушный поток</vt:lpstr>
      <vt:lpstr>Образовательная деятельность  воспитателя коррекционной группы с детьми ОВЗ </vt:lpstr>
      <vt:lpstr>Формирование социально значимых качеств личности ребёнка с ОВЗ, необходимых ему для успешной социализации.</vt:lpstr>
      <vt:lpstr>PowerPoint 演示文稿</vt:lpstr>
      <vt:lpstr>ОСОБЕННОСТИ ДЕТЕЙ с ОВЗ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ГОТОВНОСТЬ К ПЕДАГОГИЧЕСКОЙ ДЕЯТЕЛЬНОСТИ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Верьте в силы ребенка и помогите обрести веру ему. Пусть наши дети будут умнее и добрее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</dc:title>
  <dc:creator>Владелец</dc:creator>
  <cp:lastModifiedBy>PC</cp:lastModifiedBy>
  <cp:revision>64</cp:revision>
  <dcterms:created xsi:type="dcterms:W3CDTF">2014-12-09T05:55:00Z</dcterms:created>
  <dcterms:modified xsi:type="dcterms:W3CDTF">2019-02-11T08:30:23Z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